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55" r:id="rId1"/>
  </p:sldMasterIdLst>
  <p:notesMasterIdLst>
    <p:notesMasterId r:id="rId42"/>
  </p:notesMasterIdLst>
  <p:sldIdLst>
    <p:sldId id="262" r:id="rId2"/>
    <p:sldId id="321" r:id="rId3"/>
    <p:sldId id="283" r:id="rId4"/>
    <p:sldId id="284" r:id="rId5"/>
    <p:sldId id="287" r:id="rId6"/>
    <p:sldId id="285" r:id="rId7"/>
    <p:sldId id="286" r:id="rId8"/>
    <p:sldId id="288" r:id="rId9"/>
    <p:sldId id="289" r:id="rId10"/>
    <p:sldId id="290" r:id="rId11"/>
    <p:sldId id="291" r:id="rId12"/>
    <p:sldId id="292" r:id="rId13"/>
    <p:sldId id="294" r:id="rId14"/>
    <p:sldId id="295" r:id="rId15"/>
    <p:sldId id="293" r:id="rId16"/>
    <p:sldId id="296" r:id="rId17"/>
    <p:sldId id="299" r:id="rId18"/>
    <p:sldId id="297" r:id="rId19"/>
    <p:sldId id="298" r:id="rId20"/>
    <p:sldId id="301" r:id="rId21"/>
    <p:sldId id="300" r:id="rId22"/>
    <p:sldId id="302" r:id="rId23"/>
    <p:sldId id="303" r:id="rId24"/>
    <p:sldId id="304" r:id="rId25"/>
    <p:sldId id="305" r:id="rId26"/>
    <p:sldId id="306" r:id="rId27"/>
    <p:sldId id="307" r:id="rId28"/>
    <p:sldId id="311" r:id="rId29"/>
    <p:sldId id="308" r:id="rId30"/>
    <p:sldId id="309" r:id="rId31"/>
    <p:sldId id="310" r:id="rId32"/>
    <p:sldId id="320" r:id="rId33"/>
    <p:sldId id="313" r:id="rId34"/>
    <p:sldId id="312" r:id="rId35"/>
    <p:sldId id="314" r:id="rId36"/>
    <p:sldId id="315" r:id="rId37"/>
    <p:sldId id="316" r:id="rId38"/>
    <p:sldId id="317" r:id="rId39"/>
    <p:sldId id="318" r:id="rId40"/>
    <p:sldId id="31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en Jackson-Mead" initials="EJ" lastIdx="3" clrIdx="0"/>
</p:cmAuthorLst>
</file>

<file path=ppt/flatworld.xml><?xml version="1.0" encoding="utf-8"?>
<FlatWorld>Created exclusively for Michael McGee (mmcgee@bmcc.cuny.edu)</FlatWorld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B16F"/>
    <a:srgbClr val="006CA7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50000" autoAdjust="0"/>
  </p:normalViewPr>
  <p:slideViewPr>
    <p:cSldViewPr snapToGrid="0" snapToObjects="1">
      <p:cViewPr varScale="1">
        <p:scale>
          <a:sx n="114" d="100"/>
          <a:sy n="114" d="100"/>
        </p:scale>
        <p:origin x="41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fwa632eca41dfabe" Type="http://schemas.openxmlformats.org/officeDocument/2006/relationships/flatworld" Target="flatworld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fw70ea3b6048a337" Type="http://schemas.openxmlformats.org/officeDocument/2006/relationships/flatworld" Target="flatworld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2F2DF-5D7A-9948-9B86-29734985691C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B07D8-2A0C-2D4C-A35C-57D0634ECA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7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1396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44791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603602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4896568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40359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1954412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07251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51459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307933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87491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353387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494904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646809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924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876619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410693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963779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274921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495920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rgbClr val="99B16F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0298CD5-6C1E-4009-B41F-6DF62E31D3BE}" type="datetimeFigureOut">
              <a:rPr lang="en-US" smtClean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796C5B-9AD7-4C85-A318-4C3016ABA5AB}"/>
              </a:ext>
            </a:extLst>
          </p:cNvPr>
          <p:cNvSpPr txBox="1"/>
          <p:nvPr userDrawn="1"/>
        </p:nvSpPr>
        <p:spPr>
          <a:xfrm>
            <a:off x="271462" y="6354246"/>
            <a:ext cx="25802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©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FlatWorld</a:t>
            </a:r>
            <a:r>
              <a:rPr lang="en-US" sz="1000" baseline="0" dirty="0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 2020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F43B7C-4683-4E26-AE4F-8169F1576DA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3608" y="6211970"/>
            <a:ext cx="1429608" cy="46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4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67" r:id="rId12"/>
    <p:sldLayoutId id="2147484368" r:id="rId13"/>
    <p:sldLayoutId id="2147484369" r:id="rId14"/>
    <p:sldLayoutId id="2147484370" r:id="rId15"/>
    <p:sldLayoutId id="2147484371" r:id="rId16"/>
    <p:sldLayoutId id="2147484372" r:id="rId17"/>
    <p:sldLayoutId id="2147484373" r:id="rId18"/>
    <p:sldLayoutId id="2147484374" r:id="rId19"/>
  </p:sldLayoutIdLst>
  <p:transition spd="slow">
    <p:cover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605Z8lER74U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SpqwyXDSsvk?feature=oembed" TargetMode="Externa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149600"/>
            <a:ext cx="12192000" cy="2859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95882" y="1987143"/>
            <a:ext cx="6874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CHAPTER 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419" y="2928627"/>
            <a:ext cx="117833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Helvetica" charset="0"/>
                <a:ea typeface="Helvetica" charset="0"/>
                <a:cs typeface="Helvetica" charset="0"/>
              </a:rPr>
              <a:t>Sexual Difficulties, Dysfunctions, and Treatments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C1BE53-8226-4061-BC7D-88CDB8E67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19" y="312467"/>
            <a:ext cx="3273836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47086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81BBDC9-2DC6-4959-AC3D-49A5DCB05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74BB55-8517-4CFE-9389-81D0E6F81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F7C935-E41E-4E8D-91DF-D3BAB9521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45" y="4435646"/>
            <a:ext cx="1419541" cy="1660354"/>
            <a:chOff x="10292292" y="2963333"/>
            <a:chExt cx="1896535" cy="22182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B64230-1B44-4C76-9885-0BBE5C736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3F7F181-4FFE-4F8E-A3D0-1A8ECDEFF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190344"/>
              <a:ext cx="1896535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066495D-EC57-44E4-8DED-0DC2E07AA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E0DA2F2-D672-4417-8072-9ED4FA5C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0E8BACB-AEC7-46A5-A3AD-4D1BBE871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8452CCF-4A27-488A-AAF4-424933CFC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4212" y="0"/>
            <a:ext cx="465734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834919" y="685800"/>
            <a:ext cx="3705269" cy="5308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Subtypes and Specifiers of Sexual Dysfunctions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516553" y="685800"/>
            <a:ext cx="4754563" cy="541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Lifelong subtype: presence of symptoms lifelong.</a:t>
            </a:r>
          </a:p>
          <a:p>
            <a:r>
              <a:rPr lang="en-US" sz="1800">
                <a:solidFill>
                  <a:srgbClr val="FFFFFF"/>
                </a:solidFill>
              </a:rPr>
              <a:t>Acquired subtype: onset of symptoms after an initial period without the disorder.  </a:t>
            </a:r>
          </a:p>
          <a:p>
            <a:r>
              <a:rPr lang="en-US" sz="1800">
                <a:solidFill>
                  <a:srgbClr val="FFFFFF"/>
                </a:solidFill>
              </a:rPr>
              <a:t>Specifiers: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Generalized vs. situational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Partner factors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Relationship factors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Individual vulnerability factors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Cultural/religious factors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Medical factors relevant to prognosis, course, or treatment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0320D-B936-4FA8-BBE9-150ED1744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-3175" y="10"/>
            <a:ext cx="1219200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685799"/>
            <a:ext cx="8001000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Female Sexual Interest/Arousal Disorder (FSIAD)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4212" y="3843867"/>
            <a:ext cx="6765100" cy="1947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100">
                <a:solidFill>
                  <a:schemeClr val="tx1"/>
                </a:solidFill>
              </a:rPr>
              <a:t>Lack of interest in sex:</a:t>
            </a:r>
          </a:p>
          <a:p>
            <a:pPr marL="0" lvl="1" indent="0">
              <a:buNone/>
            </a:pPr>
            <a:r>
              <a:rPr lang="en-US" sz="2100">
                <a:solidFill>
                  <a:schemeClr val="tx1"/>
                </a:solidFill>
              </a:rPr>
              <a:t>Prior to sex, during sex, or both.</a:t>
            </a:r>
          </a:p>
          <a:p>
            <a:pPr marL="0" indent="0">
              <a:buNone/>
            </a:pPr>
            <a:r>
              <a:rPr lang="en-US" sz="2100">
                <a:solidFill>
                  <a:schemeClr val="tx1"/>
                </a:solidFill>
              </a:rPr>
              <a:t>Occurs more frequently with age and when a person has a history of illness.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37676" y="4842933"/>
            <a:ext cx="10603443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Primary or Lifelong Desire Disorder</a:t>
            </a:r>
          </a:p>
        </p:txBody>
      </p:sp>
      <p:pic>
        <p:nvPicPr>
          <p:cNvPr id="7" name="Graphic 6" descr="Brain in head">
            <a:extLst>
              <a:ext uri="{FF2B5EF4-FFF2-40B4-BE49-F238E27FC236}">
                <a16:creationId xmlns:a16="http://schemas.microsoft.com/office/drawing/2014/main" id="{94FC1BE1-A92E-493B-82EA-FC3871CC4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5676" y="733647"/>
            <a:ext cx="3575884" cy="3575884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499654" y="733646"/>
            <a:ext cx="5191603" cy="414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Psychosocial causes: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Guilt, shame, and embarrassment around sexuality.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History of having been sexually victimized.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Biological causes 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Hormonal imbalances, particularly low testosterone levels (in both sexes).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Normal aging or normal variation between individuals.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Asexual individuals: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Lifelong absence of desire for sex.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310893" y="-20618"/>
            <a:ext cx="8534400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Secondary Desire Disorder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DCD408-D53C-4AAE-92B2-67D5220A0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40" y="1565679"/>
            <a:ext cx="3185108" cy="1903102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369617" y="1486449"/>
            <a:ext cx="6906395" cy="4259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Is acquired.</a:t>
            </a:r>
          </a:p>
          <a:p>
            <a:r>
              <a:rPr lang="en-US" sz="2400" dirty="0">
                <a:solidFill>
                  <a:schemeClr val="bg1"/>
                </a:solidFill>
              </a:rPr>
              <a:t>Identified by marked change in sexual interest.</a:t>
            </a:r>
          </a:p>
          <a:p>
            <a:r>
              <a:rPr lang="en-US" sz="2400" dirty="0">
                <a:solidFill>
                  <a:schemeClr val="bg1"/>
                </a:solidFill>
              </a:rPr>
              <a:t>Causes can be associated with specific events: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Surviving a sexual assault or an illness.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Reduction in sexual desire for a particular partner.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Interest in one type of sexual activity but not another. 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777B48D-7BF2-470D-876B-50CD5CC8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36277" y="-393105"/>
            <a:ext cx="4781147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Disorders of Arousal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4212" y="2819399"/>
            <a:ext cx="5708988" cy="29718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Female sexual arousal disorder (FSAD)</a:t>
            </a:r>
            <a:r>
              <a:rPr lang="en-US" dirty="0">
                <a:solidFill>
                  <a:schemeClr val="bg1"/>
                </a:solidFill>
              </a:rPr>
              <a:t>: ongoing difficulty with physiological arousal during sexual activity: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bg1"/>
                </a:solidFill>
              </a:rPr>
              <a:t>Inability to attain or maintain adequate lubrication-swelling response of sexual excitement.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Male erectile disorder (ED)</a:t>
            </a:r>
            <a:r>
              <a:rPr lang="en-US" dirty="0">
                <a:solidFill>
                  <a:schemeClr val="bg1"/>
                </a:solidFill>
              </a:rPr>
              <a:t>: difficulty getting or maintaining an adequate erection.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3DA8283-3FF4-47B3-9266-60768C743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93200" y="8468"/>
            <a:ext cx="5795625" cy="5874808"/>
            <a:chOff x="6108170" y="8467"/>
            <a:chExt cx="6080656" cy="616373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DEB65FF-EAD9-4242-80AE-A3FC7EB1E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78B5500-48F2-41FA-BD8C-3C2400F62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47B2E66-9934-4251-A5B0-A180C0CC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CDA1666-64EC-4838-B0E1-4D545ECEA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CC99E35-6C12-4F89-8CDA-9FD8B3CEE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rgbClr val="FFFFFF">
                  <a:alpha val="81176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BF294DC-125C-4374-8B9A-80A5015C7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48"/>
          <a:stretch/>
        </p:blipFill>
        <p:spPr>
          <a:xfrm>
            <a:off x="7332663" y="2041866"/>
            <a:ext cx="3438524" cy="3868334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4487332"/>
            <a:ext cx="10101976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Hormone Replacement Therapy (HRT)</a:t>
            </a:r>
          </a:p>
        </p:txBody>
      </p:sp>
      <p:pic>
        <p:nvPicPr>
          <p:cNvPr id="7" name="Graphic 6" descr="Medicine">
            <a:extLst>
              <a:ext uri="{FF2B5EF4-FFF2-40B4-BE49-F238E27FC236}">
                <a16:creationId xmlns:a16="http://schemas.microsoft.com/office/drawing/2014/main" id="{0BE4FC3B-666A-4664-B651-ADB76DBF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240" y="924676"/>
            <a:ext cx="3185108" cy="318510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862874" y="733647"/>
            <a:ext cx="7413138" cy="400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Medical treatment of hypoactive sexual desire disorder (HSDD) with sex hormones such as estrogen, progesterone, or androgen: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Administered to correct low levels or to increase sexual desire or arousal.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Research indicates: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Conflicting evidence on the health consequences.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Transdermal patch may be safer than oral HRT.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0290" y="685800"/>
            <a:ext cx="4818656" cy="4603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200"/>
              <a:t>Sexual Aversion Disorder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625651" y="685799"/>
            <a:ext cx="5121590" cy="5705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Fear of sex or revulsion to sex: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Accompanied by avoidance of sex.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Includes disgust at thought of sex or actual sexual contact.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May be about all or some particular aspects of sex.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Causes distress or interpersonal difficulty.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Physical symptoms include anxiety or panic attack.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 similar specifiers as HSDD.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Was not included in DSM-5 due to limited empirical support.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511F85B-5967-428B-BE8B-819A79813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FA71F-32F7-4D77-89F6-936CFEDFE2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Snip Diagonal Corner Rectangle 6">
            <a:extLst>
              <a:ext uri="{FF2B5EF4-FFF2-40B4-BE49-F238E27FC236}">
                <a16:creationId xmlns:a16="http://schemas.microsoft.com/office/drawing/2014/main" id="{28DA8D05-CF65-4382-8BF4-2A08754DB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1075" cy="6857998"/>
          </a:xfrm>
          <a:prstGeom prst="snip2DiagRect">
            <a:avLst>
              <a:gd name="adj1" fmla="val 0"/>
              <a:gd name="adj2" fmla="val 42414"/>
            </a:avLst>
          </a:prstGeom>
          <a:gradFill>
            <a:gsLst>
              <a:gs pos="2000">
                <a:schemeClr val="dk2">
                  <a:tint val="97000"/>
                  <a:hueMod val="92000"/>
                  <a:satMod val="169000"/>
                  <a:lumMod val="164000"/>
                  <a:alpha val="79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8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71275" y="1899685"/>
            <a:ext cx="6767736" cy="24860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Causes for Sexual Aversion Disorder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14248" y="4385734"/>
            <a:ext cx="6215173" cy="16001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Negative values or attitudes about sex.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Predisposition to phobia or obsessive compulsive disorder (OCD).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Traumatic events such as sexual assault.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0C6252F-9468-4CFE-8A28-0DFE703FB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1344" y="9144"/>
            <a:ext cx="6080656" cy="6163733"/>
            <a:chOff x="6108170" y="8467"/>
            <a:chExt cx="6080656" cy="616373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73F8F7-6FEE-4BB3-94A3-78B5C2FF1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F5B2264-1E71-4A5B-ABFC-2832FD78E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6E0A76D-9460-46B8-BD58-9E9BF9CEB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7E3790F-67C5-42CD-B933-75C6F3250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EF3C2C4-F6BB-4D14-8577-3649162D0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6D131F1-A2D1-4005-A4D4-3E6CED0BF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4799010"/>
            <a:ext cx="9269412" cy="115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Treatments for Arousal Disorder</a:t>
            </a:r>
          </a:p>
        </p:txBody>
      </p:sp>
      <p:sp>
        <p:nvSpPr>
          <p:cNvPr id="17" name="Snip Diagonal Corner Rectangle 21">
            <a:extLst>
              <a:ext uri="{FF2B5EF4-FFF2-40B4-BE49-F238E27FC236}">
                <a16:creationId xmlns:a16="http://schemas.microsoft.com/office/drawing/2014/main" id="{81A7082F-8898-45F9-9051-28EFBA30F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>
              <a:alpha val="3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4212" y="685800"/>
            <a:ext cx="9763294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Psychological and behavioral approaches:</a:t>
            </a:r>
          </a:p>
          <a:p>
            <a:pPr lvl="1"/>
            <a:r>
              <a:rPr lang="en-US"/>
              <a:t>For women, this includes increasing awareness and understanding of what leads to excitement.</a:t>
            </a:r>
          </a:p>
          <a:p>
            <a:r>
              <a:rPr lang="en-US"/>
              <a:t>Physiological  treatment: taking drugs that affect blood flow to the genitalia or hormonal levels:</a:t>
            </a:r>
          </a:p>
          <a:p>
            <a:pPr lvl="1"/>
            <a:r>
              <a:rPr lang="en-US"/>
              <a:t>Viagra and other PDE- 5 inhibitors.</a:t>
            </a:r>
          </a:p>
          <a:p>
            <a:r>
              <a:rPr lang="en-US"/>
              <a:t>Mechanical treatment: creating an erection of the penis or clitoris through non-chemical means.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CA6826-032C-4799-B079-15DB2A6C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7388" y="416510"/>
            <a:ext cx="8534400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Priapism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75583" y="1847894"/>
            <a:ext cx="7740747" cy="4593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An erection that does not subside.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Possible side effect of drugs that treat ED.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Can cause damage to the penis and ultimately death of penile tissue which may require a penectomy.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Treatment: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Icing the penis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Draining blood from the penis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Administering other drugs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Seek medical attention for erections lasting longer than 4 hours</a:t>
            </a:r>
            <a:r>
              <a:rPr lang="en-US" sz="1700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4159D-2F55-42A2-8D4F-F9648A648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504" y="1744208"/>
            <a:ext cx="3185108" cy="1804894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D58A807-BD0E-4B1D-A523-2F20E7FE2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33837"/>
            <a:ext cx="2981858" cy="3208867"/>
            <a:chOff x="9206969" y="2963333"/>
            <a:chExt cx="2981858" cy="32088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C82FD88-0436-4D5C-B5A2-7B9019194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2706DBD-9DBD-49D6-80EB-C896096D2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51C7442-3F0F-49E3-9389-D6B4BAE14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A614368-43A5-4794-BA71-09F8585F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F42B96B-0C70-40CB-A027-175F2A16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Intro to Sexual Dysfunction and Sex Therapy">
            <a:hlinkClick r:id="" action="ppaction://media"/>
            <a:extLst>
              <a:ext uri="{FF2B5EF4-FFF2-40B4-BE49-F238E27FC236}">
                <a16:creationId xmlns:a16="http://schemas.microsoft.com/office/drawing/2014/main" id="{C4513A28-6C4E-4AA0-9731-898EC19BA4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2613" y="72355"/>
            <a:ext cx="11920756" cy="67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796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6D131F1-A2D1-4005-A4D4-3E6CED0BF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4799010"/>
            <a:ext cx="9269412" cy="115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Biological Treatments for Arousal Disorder</a:t>
            </a:r>
          </a:p>
        </p:txBody>
      </p:sp>
      <p:sp>
        <p:nvSpPr>
          <p:cNvPr id="17" name="Snip Diagonal Corner Rectangle 21">
            <a:extLst>
              <a:ext uri="{FF2B5EF4-FFF2-40B4-BE49-F238E27FC236}">
                <a16:creationId xmlns:a16="http://schemas.microsoft.com/office/drawing/2014/main" id="{81A7082F-8898-45F9-9051-28EFBA30F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>
              <a:alpha val="3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4212" y="685800"/>
            <a:ext cx="9763294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Includes drugs that affect prostaglandin:</a:t>
            </a:r>
          </a:p>
          <a:p>
            <a:pPr lvl="1"/>
            <a:r>
              <a:rPr lang="en-US"/>
              <a:t>Causing blood vessels to dilate.</a:t>
            </a:r>
          </a:p>
          <a:p>
            <a:r>
              <a:rPr lang="en-US"/>
              <a:t>Administering hormones.</a:t>
            </a:r>
          </a:p>
          <a:p>
            <a:r>
              <a:rPr lang="en-US"/>
              <a:t>Mechanical treatment:</a:t>
            </a:r>
          </a:p>
          <a:p>
            <a:pPr lvl="1"/>
            <a:r>
              <a:rPr lang="en-US"/>
              <a:t>Males: penile pump to increase blood flow to the genitalia.</a:t>
            </a:r>
          </a:p>
          <a:p>
            <a:pPr lvl="1"/>
            <a:r>
              <a:rPr lang="en-US"/>
              <a:t>Females: a small device is placed over the external portion of the clitoris to increase the blood flow.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3DC4A-6A1A-4813-976A-2C29FE2FF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169" y="1098283"/>
            <a:ext cx="2035246" cy="203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nip Diagonal Corner Rectangle 6">
            <a:extLst>
              <a:ext uri="{FF2B5EF4-FFF2-40B4-BE49-F238E27FC236}">
                <a16:creationId xmlns:a16="http://schemas.microsoft.com/office/drawing/2014/main" id="{AD2D45C7-2E37-44FD-AC77-116CD14B9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5" y="2"/>
            <a:ext cx="12191075" cy="68579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002">
            <a:schemeClr val="dk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Snip Single Corner Rectangle 17">
            <a:extLst>
              <a:ext uri="{FF2B5EF4-FFF2-40B4-BE49-F238E27FC236}">
                <a16:creationId xmlns:a16="http://schemas.microsoft.com/office/drawing/2014/main" id="{1FF88480-2CF1-4C54-8CE3-2CA9CD9FF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81575" y="792410"/>
            <a:ext cx="8534400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Premature Ejaculation (PE)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97163" y="1875367"/>
            <a:ext cx="9754945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Experiencing orgasm too soon.</a:t>
            </a:r>
          </a:p>
          <a:p>
            <a:r>
              <a:rPr lang="en-US" sz="2400" dirty="0">
                <a:solidFill>
                  <a:schemeClr val="tx1"/>
                </a:solidFill>
              </a:rPr>
              <a:t>Most common sexual dysfunction in males.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Research indicates: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Younger males with less sexual experience are more likely suffer with PE than older males.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Clinical criteria: males who ejaculate within 2 minutes.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88564" y="109024"/>
            <a:ext cx="9730481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Sex Therapy Techniques to Treat 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B5522-FC7B-4FF1-BD59-76CA06C13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82" y="1322815"/>
            <a:ext cx="3657566" cy="2743175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329615" y="1333829"/>
            <a:ext cx="6593129" cy="456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Squeeze technique</a:t>
            </a:r>
            <a:r>
              <a:rPr lang="en-US" dirty="0">
                <a:solidFill>
                  <a:schemeClr val="bg1"/>
                </a:solidFill>
              </a:rPr>
              <a:t>: placing firm pressure on the frenulum, i.e., the underside of the penis: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Should be done shortly before ejaculation.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Stop-and-start technique</a:t>
            </a:r>
            <a:r>
              <a:rPr lang="en-US" dirty="0">
                <a:solidFill>
                  <a:schemeClr val="bg1"/>
                </a:solidFill>
              </a:rPr>
              <a:t>: stopping whatever sexual contact is occurring and waiting until arousal is slightly reduced before resuming.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Require a male to be aware in advance of when he is about to have an orgasm.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Changing positions and more open communication.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Continuing sexual interaction after one or many ejaculations.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Masturbating to orgasm before partnered sex.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7FB7B-603C-499E-9326-AC898350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b="15414"/>
          <a:stretch/>
        </p:blipFill>
        <p:spPr>
          <a:xfrm>
            <a:off x="-3175" y="10"/>
            <a:ext cx="1219200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1" y="685799"/>
            <a:ext cx="10969723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Delayed or Absent Orgasm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4211" y="3843867"/>
            <a:ext cx="7750661" cy="1947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900" b="1" dirty="0">
                <a:solidFill>
                  <a:schemeClr val="tx1"/>
                </a:solidFill>
              </a:rPr>
              <a:t>Male /female orgasmic disorder</a:t>
            </a:r>
            <a:r>
              <a:rPr lang="en-US" sz="1900" dirty="0">
                <a:solidFill>
                  <a:schemeClr val="tx1"/>
                </a:solidFill>
              </a:rPr>
              <a:t>: inability to experience orgasm.</a:t>
            </a:r>
          </a:p>
          <a:p>
            <a:pPr marL="0" lvl="1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Overlaps with arousal disorders in terms of both psychological and biological factors.</a:t>
            </a:r>
          </a:p>
          <a:p>
            <a:pPr marL="0" lvl="1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Certain types of medication can make orgasm difficult.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E134C76-7FB4-4BB7-9322-DD8A4B179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Snip Single Corner Rectangle 17">
            <a:extLst>
              <a:ext uri="{FF2B5EF4-FFF2-40B4-BE49-F238E27FC236}">
                <a16:creationId xmlns:a16="http://schemas.microsoft.com/office/drawing/2014/main" id="{C0C57804-4F33-4D85-AA3E-DA0F214BB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685799"/>
            <a:ext cx="9678988" cy="36734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2"/>
                </a:solidFill>
              </a:rPr>
              <a:t>Evolutionary Perspective on Female Orgasm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4212" y="4648198"/>
            <a:ext cx="8403804" cy="11430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 dirty="0">
                <a:solidFill>
                  <a:schemeClr val="tx1">
                    <a:alpha val="80000"/>
                  </a:schemeClr>
                </a:solidFill>
              </a:rPr>
              <a:t>An accidental byproduct of orgasm having been selected in males.</a:t>
            </a:r>
          </a:p>
          <a:p>
            <a:r>
              <a:rPr lang="en-US" sz="1900" dirty="0">
                <a:solidFill>
                  <a:schemeClr val="tx1">
                    <a:alpha val="80000"/>
                  </a:schemeClr>
                </a:solidFill>
              </a:rPr>
              <a:t>No recent evolutionary pressure for orgasm in females.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685799"/>
            <a:ext cx="3747111" cy="489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/>
              <a:t>Research Focus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650783" y="685799"/>
            <a:ext cx="6937830" cy="489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Wallen &amp; Lloyd, 2011: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Inability to have orgasm in females is a manifestation of individual biological difference in modern humans.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The ease of a woman experiencing orgasm from penile-vaginal intercourse (PVI) is a function of Clitoral Urethral Meatus Distance (CUMD).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Shorter distance is associated with easier orgasms.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14">
            <a:extLst>
              <a:ext uri="{FF2B5EF4-FFF2-40B4-BE49-F238E27FC236}">
                <a16:creationId xmlns:a16="http://schemas.microsoft.com/office/drawing/2014/main" id="{00DF21D5-92B5-4D0E-8ACB-CD3732E40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nip Diagonal Corner Rectangle 21">
            <a:extLst>
              <a:ext uri="{FF2B5EF4-FFF2-40B4-BE49-F238E27FC236}">
                <a16:creationId xmlns:a16="http://schemas.microsoft.com/office/drawing/2014/main" id="{B729B08C-A8E8-4A5F-BE85-F0B9269F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F0DAB2-66C2-4FB9-A4F3-E117F1D1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C7822CD-C541-4174-B43B-4A5E28818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98BC445-D166-4C73-9048-E9EAA3130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0D18988-C2FA-49D2-BDF7-5C3060944B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2EBDE56-D9C2-4852-B55B-3DB8E67955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B5952F4-0479-49EC-8294-C078F235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495335" y="820974"/>
            <a:ext cx="4060474" cy="32486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Treatments for Orgasmic Disorders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4212" y="941424"/>
            <a:ext cx="5734027" cy="4758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Psychotherapy: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Addresses education and attitudinal factors.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Emphasizes the importance of open communication in partnered relationships.</a:t>
            </a:r>
          </a:p>
          <a:p>
            <a:r>
              <a:rPr lang="en-US" sz="2400" dirty="0">
                <a:solidFill>
                  <a:schemeClr val="bg1"/>
                </a:solidFill>
              </a:rPr>
              <a:t>Sex therapy: uses technique called sensate focus.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66800" y="638175"/>
            <a:ext cx="111252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Sexual Pain and Penetration Disorder (GPPPD)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945502" y="965912"/>
            <a:ext cx="10058400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Genito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-pelvic pain/penetration disorder (GPPPD)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involves problems with: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Vaginal penetration during intercourse.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Pain in the vulva or vagina (</a:t>
            </a: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vulvovaginal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pain), or pelvic pain, during vaginal intercourse or penetration attempts.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Fear or anxiety about such pain before, during, or after vaginal penetration.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Tensing or tightening of the pelvic floor muscles during attempted vaginal penetration.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Also called vaginismus.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8D479F-BCED-410A-80EA-F52A74F6F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136" y="4472415"/>
            <a:ext cx="4084662" cy="213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685799"/>
            <a:ext cx="3747111" cy="489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/>
              <a:t>Sexual Pain Disorders and Treatment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79962" y="685799"/>
            <a:ext cx="6288260" cy="489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Earlier editions of the DSM separated sexual pain into two disorders: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Dyspareunia: genital pain associated with sexual intercourse.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Vaginismus: reflexive muscle spasm of the muscles of the outer third of the vagina during sexual intercourse or other penetrative acts.</a:t>
            </a:r>
          </a:p>
          <a:p>
            <a:r>
              <a:rPr lang="en-US">
                <a:solidFill>
                  <a:schemeClr val="tx1"/>
                </a:solidFill>
              </a:rPr>
              <a:t>Treatment: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Sex therapy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Sufficient lubrication 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Practicing relaxation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Vaginal dilation 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6D131F1-A2D1-4005-A4D4-3E6CED0BF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4799010"/>
            <a:ext cx="9269412" cy="115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Other Causes of Sexual Pain</a:t>
            </a:r>
          </a:p>
        </p:txBody>
      </p:sp>
      <p:sp>
        <p:nvSpPr>
          <p:cNvPr id="17" name="Snip Diagonal Corner Rectangle 21">
            <a:extLst>
              <a:ext uri="{FF2B5EF4-FFF2-40B4-BE49-F238E27FC236}">
                <a16:creationId xmlns:a16="http://schemas.microsoft.com/office/drawing/2014/main" id="{81A7082F-8898-45F9-9051-28EFBA30F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>
              <a:alpha val="3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4212" y="685800"/>
            <a:ext cx="9763294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Thick hymen:</a:t>
            </a:r>
          </a:p>
          <a:p>
            <a:pPr lvl="1"/>
            <a:r>
              <a:rPr lang="en-US"/>
              <a:t>Surgical procedure necessary to permit comfortable intercourse.</a:t>
            </a:r>
          </a:p>
          <a:p>
            <a:r>
              <a:rPr lang="en-US"/>
              <a:t>Pain or bleeding during sex (not due to menstruation):</a:t>
            </a:r>
          </a:p>
          <a:p>
            <a:pPr lvl="1"/>
            <a:r>
              <a:rPr lang="en-US"/>
              <a:t>Indicates infection or other medical problem.</a:t>
            </a:r>
          </a:p>
          <a:p>
            <a:r>
              <a:rPr lang="en-US"/>
              <a:t>Peyronie’s disease: causes the penis to bend.</a:t>
            </a:r>
          </a:p>
          <a:p>
            <a:pPr lvl="1"/>
            <a:r>
              <a:rPr lang="en-US"/>
              <a:t>Builds up scar tissue in the connective tissue surrounding  the corpora cavernosa.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4847F8C0-6201-4438-8F29-02EEDC5D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DDA8A64-F365-443A-AC0E-0A8BD36A2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EF1F7B8-D5AA-4615-AD33-DAAFCD3F8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EFE3230-D538-4C37-A8C9-8B449B0774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DDA670-FBA3-4E08-A729-2AF5292999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5290AD8-9D5A-4BE8-9D6B-189BDC4F7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BDF23B52-A9BE-4DD6-B2A7-FD8853FB7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52956" y="620722"/>
            <a:ext cx="4205003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/>
              <a:t>How Common are Sexual Disorders Overall?</a:t>
            </a:r>
          </a:p>
        </p:txBody>
      </p:sp>
      <p:sp>
        <p:nvSpPr>
          <p:cNvPr id="42" name="Snip Diagonal Corner Rectangle 20">
            <a:extLst>
              <a:ext uri="{FF2B5EF4-FFF2-40B4-BE49-F238E27FC236}">
                <a16:creationId xmlns:a16="http://schemas.microsoft.com/office/drawing/2014/main" id="{B3B22232-B94E-4FC4-B87D-7C1738BCB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01637" cy="5266944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57F258-C78D-4D84-BECE-FE36B36FE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59" r="27558" b="-2"/>
          <a:stretch/>
        </p:blipFill>
        <p:spPr>
          <a:xfrm>
            <a:off x="797205" y="786109"/>
            <a:ext cx="2356616" cy="2562724"/>
          </a:xfrm>
          <a:custGeom>
            <a:avLst/>
            <a:gdLst/>
            <a:ahLst/>
            <a:cxnLst/>
            <a:rect l="l" t="t" r="r" b="b"/>
            <a:pathLst>
              <a:path w="2338016" h="2562724">
                <a:moveTo>
                  <a:pt x="478762" y="0"/>
                </a:moveTo>
                <a:lnTo>
                  <a:pt x="2338016" y="0"/>
                </a:lnTo>
                <a:lnTo>
                  <a:pt x="2338016" y="2562724"/>
                </a:lnTo>
                <a:lnTo>
                  <a:pt x="0" y="2562724"/>
                </a:lnTo>
                <a:lnTo>
                  <a:pt x="0" y="478762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AF2CC3-617D-47C0-B237-C50EF2B3C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7326"/>
          <a:stretch/>
        </p:blipFill>
        <p:spPr>
          <a:xfrm>
            <a:off x="3282510" y="786612"/>
            <a:ext cx="2324438" cy="2562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304BFD-C017-4B5E-8F7E-A4D1C9AFF7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77" r="-3" b="25445"/>
          <a:stretch/>
        </p:blipFill>
        <p:spPr>
          <a:xfrm>
            <a:off x="797779" y="3461657"/>
            <a:ext cx="4809744" cy="2297931"/>
          </a:xfrm>
          <a:custGeom>
            <a:avLst/>
            <a:gdLst/>
            <a:ahLst/>
            <a:cxnLst/>
            <a:rect l="l" t="t" r="r" b="b"/>
            <a:pathLst>
              <a:path w="4809744" h="2246151">
                <a:moveTo>
                  <a:pt x="0" y="0"/>
                </a:moveTo>
                <a:lnTo>
                  <a:pt x="4809744" y="0"/>
                </a:lnTo>
                <a:lnTo>
                  <a:pt x="4809744" y="1767389"/>
                </a:lnTo>
                <a:lnTo>
                  <a:pt x="4330982" y="2246151"/>
                </a:lnTo>
                <a:lnTo>
                  <a:pt x="0" y="2246151"/>
                </a:lnTo>
                <a:close/>
              </a:path>
            </a:pathLst>
          </a:cu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4FFC36AD-3DD4-4CBD-B2A6-78674F34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73D8520-3355-461D-8EA6-7E640EF5A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EAFEF53-7B76-46E5-BD95-FE1F254A0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28B7F70-DD92-4964-B9C1-99E47CBEE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0FF380B-8F2F-497A-B24A-06B033EAA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444AF83-DBC4-4A00-881E-4C8483E29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2823" y="1653653"/>
            <a:ext cx="5310860" cy="4204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Fairly prevalent in most countries.</a:t>
            </a:r>
          </a:p>
          <a:p>
            <a:r>
              <a:rPr lang="en-US" sz="1800" dirty="0">
                <a:solidFill>
                  <a:schemeClr val="bg1"/>
                </a:solidFill>
              </a:rPr>
              <a:t>Multinational studies on sexual dysfunction suggest: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Sexual dysfunctions are highly variable depending on the specific characteristics of a sample.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Slight difference in survey design or describing medical terms results in people responding differently.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5" y="2"/>
            <a:ext cx="121920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2D5EEA8B-2D86-4D1D-96B3-6B8290303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5" y="2"/>
            <a:ext cx="12191075" cy="6857998"/>
          </a:xfrm>
          <a:prstGeom prst="snip2DiagRect">
            <a:avLst>
              <a:gd name="adj1" fmla="val 0"/>
              <a:gd name="adj2" fmla="val 37605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43843" y="-577322"/>
            <a:ext cx="8001000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Pain During Anal Sex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75644" y="2603241"/>
            <a:ext cx="9079041" cy="3187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Little research exists on pain during anal sex, and there is no DSM nor ICD diagnosis for this condition.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Anal pain is known as </a:t>
            </a:r>
            <a:r>
              <a:rPr lang="en-US" dirty="0" err="1">
                <a:solidFill>
                  <a:schemeClr val="bg1"/>
                </a:solidFill>
              </a:rPr>
              <a:t>anodyspareunia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While 30% of women and 7% of men reported pain during vaginal intercourse, of male-female partners who had receptive anal intercourse (female receptive, male penetrative), 72% of the women and 15% of the men reported pain.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Communication, lubrication, and relaxation are needed to reduce discomfort.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685799"/>
            <a:ext cx="3747111" cy="489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/>
              <a:t>Professionals Who Treat Sexual Dysfunction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705642" y="610298"/>
            <a:ext cx="7212039" cy="5761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Medical professionals: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Approach the treatment of sexual dysfunction from the biological perspective.</a:t>
            </a:r>
          </a:p>
          <a:p>
            <a:r>
              <a:rPr lang="en-US" sz="2800" dirty="0">
                <a:solidFill>
                  <a:schemeClr val="tx1"/>
                </a:solidFill>
              </a:rPr>
              <a:t>Psychotherapists: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Treat sexual dysfunction with psychotherapy and typically cannot prescribe medicine: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Psychodynamic and interpersonal therapists 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Cognitive-behavior therapists 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Relationship and couples therapists/counselors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Sex therapists</a:t>
            </a:r>
            <a:r>
              <a:rPr lang="en-US" sz="2800" dirty="0">
                <a:solidFill>
                  <a:schemeClr val="tx1"/>
                </a:solidFill>
              </a:rPr>
              <a:t>: licensed health practitioners or psychotherapists specialized in treating sexual dysfunction.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C7F6A-1E1B-40EE-854E-6920C6A91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15"/>
          <a:stretch/>
        </p:blipFill>
        <p:spPr>
          <a:xfrm>
            <a:off x="970384" y="1604865"/>
            <a:ext cx="10468946" cy="5663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05D447-BB5A-4C14-8AE4-0A95ABC6F719}"/>
              </a:ext>
            </a:extLst>
          </p:cNvPr>
          <p:cNvSpPr txBox="1"/>
          <p:nvPr/>
        </p:nvSpPr>
        <p:spPr>
          <a:xfrm>
            <a:off x="1286069" y="681135"/>
            <a:ext cx="9619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Treating Sexual Dysfunctions</a:t>
            </a:r>
          </a:p>
        </p:txBody>
      </p:sp>
    </p:spTree>
    <p:extLst>
      <p:ext uri="{BB962C8B-B14F-4D97-AF65-F5344CB8AC3E}">
        <p14:creationId xmlns:p14="http://schemas.microsoft.com/office/powerpoint/2010/main" val="1725030439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1298746-45D4-45BA-B467-3785366EE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C0FD71-173E-4AC1-A9F7-7A34DE0C2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4653464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57150" dist="381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57784" y="1536192"/>
            <a:ext cx="3652266" cy="4042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Integrated Sex Therapy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251862" y="1536192"/>
            <a:ext cx="6252750" cy="4920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Integrates the biological and psychosocial approach to sex therapy.</a:t>
            </a:r>
          </a:p>
          <a:p>
            <a:r>
              <a:rPr lang="en-US" dirty="0">
                <a:solidFill>
                  <a:schemeClr val="tx1"/>
                </a:solidFill>
              </a:rPr>
              <a:t>Typically requires multiple providers.</a:t>
            </a:r>
          </a:p>
          <a:p>
            <a:r>
              <a:rPr lang="en-US" b="1" dirty="0">
                <a:solidFill>
                  <a:schemeClr val="tx1"/>
                </a:solidFill>
              </a:rPr>
              <a:t>Surrogate partners (sex surrogates)</a:t>
            </a:r>
            <a:r>
              <a:rPr lang="en-US" dirty="0">
                <a:solidFill>
                  <a:schemeClr val="tx1"/>
                </a:solidFill>
              </a:rPr>
              <a:t>: individuals who have sex with people to improve their sexual functioning: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Do not self-identify as sex workers or prostitutes but others may consider them as such.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Surrogate partner therapy works in conjunction with a sex therapist or psychotherapist.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9F8AD66-CC09-4C8D-94EE-932C3785B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E364623-3F66-4AAD-94F8-C053CD4F1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E37E17-44F9-4E44-8F2F-0E873C68E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D327A4D-ADCE-482F-9F55-3B64D197A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00A8AB-CDF2-4E93-92C8-2CCB8230B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8EE76C-974C-43A5-806B-47687FCB9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FC3BF2D-25C6-4594-8B55-8F1185219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393757" y="380193"/>
            <a:ext cx="7313611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Awareness, Attitudes, and Lifestyle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A12C12-F8D4-4AC9-84E1-E4F85BFAB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070923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00054-78FA-4678-8935-02150B6A5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1" y="901504"/>
            <a:ext cx="3092569" cy="19715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E84A92-E559-4898-9BBF-966CE5F4C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2" y="4358814"/>
            <a:ext cx="3092568" cy="124475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FD8AD14-0613-481A-BA78-CCA8DD1F3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6D0C6A-5417-49B9-A556-98633131B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8727C4A-D172-4E5A-9D28-9C04CC829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3D19D09-0DC1-4FC2-B1AD-011ED9010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9016FDD-D596-484A-87E8-CC1E7BAD8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D7E80C5-88F9-44F8-A8D1-0F2F223A7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438866" y="1703535"/>
            <a:ext cx="6952234" cy="4345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Cultural sensitivity is important in sex therapy: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Cultural and religious traditions are an important part of a person’s self.</a:t>
            </a:r>
          </a:p>
          <a:p>
            <a:r>
              <a:rPr lang="en-US" sz="2400" dirty="0">
                <a:solidFill>
                  <a:schemeClr val="bg1"/>
                </a:solidFill>
              </a:rPr>
              <a:t>Education about normal variations in sexual response create a more positive feeling about addressing the dysfunction.</a:t>
            </a:r>
          </a:p>
          <a:p>
            <a:r>
              <a:rPr lang="en-US" sz="2400" dirty="0">
                <a:solidFill>
                  <a:schemeClr val="bg1"/>
                </a:solidFill>
              </a:rPr>
              <a:t>Health, diet, and fitness may also exacerbate or cause sexual dysfunctions.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66800" y="744538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Communication and Relationships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266825" y="692204"/>
            <a:ext cx="10058400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Effective sex therapy requires: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Communicating directly about sexual needs.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Discussing modifications in sexual technique and behavior in both partners.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Relationship conflicts are dealt through couples therapy.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1BC13-E260-40FA-AD90-B8718B02E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5176" y="4478694"/>
            <a:ext cx="3570049" cy="201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66800" y="497834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Sensate Focus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949354" y="-433344"/>
            <a:ext cx="10058400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Training oneself to become aware of own body’s responses to sexual stimulation: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Learning to shape and control body’s response to the sexual stimulation.</a:t>
            </a:r>
          </a:p>
        </p:txBody>
      </p:sp>
      <p:pic>
        <p:nvPicPr>
          <p:cNvPr id="4" name="Online Media 3" title="Recovering your sex drive with Sensate Focus Mindful Touching Techniques">
            <a:hlinkClick r:id="" action="ppaction://media"/>
            <a:extLst>
              <a:ext uri="{FF2B5EF4-FFF2-40B4-BE49-F238E27FC236}">
                <a16:creationId xmlns:a16="http://schemas.microsoft.com/office/drawing/2014/main" id="{31897D05-72F1-4CC5-82BB-9C067993CE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002833" y="2533990"/>
            <a:ext cx="7576457" cy="426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8300" y="638175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Directed Masturbation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62075" y="1405467"/>
            <a:ext cx="10058400" cy="44386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Involves masturbating to orgasm and learning what stimulation is necessary to help: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Achieve orgasm </a:t>
            </a:r>
          </a:p>
          <a:p>
            <a:pPr lvl="1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Delay orgasm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Exercises designed for specific disorders to modify sexual response.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Re-train a person’s body to respond differently.</a:t>
            </a:r>
          </a:p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Use of vibrator is suggested for females.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F4E830A-06F9-4EAA-9E65-110CF2421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13529-0715-4AD4-82F5-1AD9D9952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t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4487332"/>
            <a:ext cx="10139298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Persistent Genital Arousal Disorder (PGAD)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Experiencing chronic or even continuous sexual arousal: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Unwanted and unrelated to sexual desire.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Any release through orgasm is momentary.  </a:t>
            </a:r>
          </a:p>
          <a:p>
            <a:r>
              <a:rPr lang="en-US">
                <a:solidFill>
                  <a:schemeClr val="tx1"/>
                </a:solidFill>
              </a:rPr>
              <a:t>Underlying causes are unknown.</a:t>
            </a:r>
          </a:p>
          <a:p>
            <a:r>
              <a:rPr lang="en-US">
                <a:solidFill>
                  <a:schemeClr val="tx1"/>
                </a:solidFill>
              </a:rPr>
              <a:t>No validated treatments exist.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B32265-D526-44B2-B82E-8977DFEFB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A453D36-EF7F-403B-A9E0-553E1F0B3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E7E8D9E-8474-4515-9EEB-0B46BE8EF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86A1812-CCD3-429E-AAAE-CC335A33F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CB9509C-1B73-4063-8E69-E9024ACED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4BEF3D9-6561-4BA4-AD81-AC90EF33F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Sexsomnia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BD9F7-5B3E-41D5-AE60-4340D6460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44" r="33640" b="-1"/>
          <a:stretch/>
        </p:blipFill>
        <p:spPr>
          <a:xfrm>
            <a:off x="779966" y="860680"/>
            <a:ext cx="3152439" cy="3448851"/>
          </a:xfrm>
          <a:custGeom>
            <a:avLst/>
            <a:gdLst/>
            <a:ahLst/>
            <a:cxnLst/>
            <a:rect l="l" t="t" r="r" b="b"/>
            <a:pathLst>
              <a:path w="3152439" h="3448851">
                <a:moveTo>
                  <a:pt x="409034" y="0"/>
                </a:moveTo>
                <a:lnTo>
                  <a:pt x="3152439" y="0"/>
                </a:lnTo>
                <a:lnTo>
                  <a:pt x="3152439" y="3032147"/>
                </a:lnTo>
                <a:lnTo>
                  <a:pt x="2735735" y="3448851"/>
                </a:lnTo>
                <a:lnTo>
                  <a:pt x="0" y="3448851"/>
                </a:lnTo>
                <a:lnTo>
                  <a:pt x="0" y="409034"/>
                </a:lnTo>
                <a:close/>
              </a:path>
            </a:pathLst>
          </a:cu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325696" y="860679"/>
            <a:ext cx="6529117" cy="4579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A condition in which people engage in sexual behavior while they are asleep: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Masturbation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Partnered sex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Dirty talking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Vocalization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May be quite forceful and harm a partner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Occurs as part of a sleep disorder known as parasomnia.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7C08167-CFBF-4DCB-8E96-04970AB11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2AB236E-3A06-4660-8CAC-76D68F90A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9EDA09C-3BE4-42FE-9F11-C3AC64F2E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DC8663-F36E-48C0-AFDE-8DC2D7BD6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D90957B-E13E-454D-B812-E6716E7DE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630C507-BE71-4AEB-ABDB-AC2BAB3DA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DB7F85-D796-4A23-94A0-EAB405E0B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38401" y="176589"/>
            <a:ext cx="7543800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 Role of Culture in Sexual Expectations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09399" y="1853938"/>
            <a:ext cx="7493137" cy="4938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Culture contributes to perceptions: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About normative sexual functioning and pleasure.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Of inadequacy in functioning that is within the normative range for people.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Cultural sex roles that: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Permit equality of experience in both sexes encourage open dialogue about sexual issues and incompatibility.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Have clearly different expectations for the sexes may: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Encourage women to be less assertive or aggressive about sexuality.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Create expectations for men that they are failing if they cannot perform.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DDCDD8-143F-41FD-A4BE-4A424229F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7FB148-36BD-4DF5-AED7-F0EE776DC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69E5424-8C76-4C97-BCC8-57D9EEF390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41D80E0-0C02-40B8-ACF6-95AB99037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91EB48E-ACE3-4132-B26B-4F49093F0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7CE3CAA-34A8-4268-9EA2-AC393E07F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D4A0616-2C9C-4AFF-81DA-7FEAF9E1A1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9" r="295" b="-2"/>
          <a:stretch/>
        </p:blipFill>
        <p:spPr>
          <a:xfrm>
            <a:off x="8820603" y="4206240"/>
            <a:ext cx="3368222" cy="265176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57291D-0AA8-440E-9001-076707DBB6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51" r="26248" b="2"/>
          <a:stretch/>
        </p:blipFill>
        <p:spPr>
          <a:xfrm>
            <a:off x="8820603" y="10"/>
            <a:ext cx="3371397" cy="420623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32709" y="620722"/>
            <a:ext cx="4656115" cy="11424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Hypersexual Disorder</a:t>
            </a:r>
          </a:p>
        </p:txBody>
      </p:sp>
      <p:sp>
        <p:nvSpPr>
          <p:cNvPr id="18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45AF3-4E51-4713-BCBE-22F6ED2A2F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8" r="33381"/>
          <a:stretch/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333722" y="1822448"/>
            <a:ext cx="4656115" cy="48862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Involves excessive and compulsive sexual behavior.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More common in men.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Consumes an excessive amount of time and interferes with other activities.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Creates dysfunction in work, school, or interpersonal relationships.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Associated with high risk sexual behaviors.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Absence of neuroscience research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Abundant anecdotal evidence but no physiological basis for sexual addiction.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Therapy modeled on 12-step programs for substance abuse is suggested.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May be called “sex addiction.”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B88142C-D3C4-43DC-A844-A7D9ECB0F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3" y="685799"/>
            <a:ext cx="4781147" cy="4892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dirty="0"/>
              <a:t>The Role of Culture in Sexual Expectations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6DC9EF-092A-4FEF-8A40-0E509CA79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491625" y="685799"/>
            <a:ext cx="5353630" cy="4869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Sexual scripts in mainstream media may give a false impression about sexual behaviors.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There are also cultural (national) differences in how frequently postnatal physiotherapy is used to restore pelvic floor muscle function after childbirth.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6F819BF-BEC4-454B-82CF-C7F192640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32710" y="-112468"/>
            <a:ext cx="4908163" cy="11424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Masters and Johnson Model</a:t>
            </a:r>
          </a:p>
        </p:txBody>
      </p:sp>
      <p:sp useBgFill="1">
        <p:nvSpPr>
          <p:cNvPr id="18" name="Snip Diagonal Corner Rectangle 21">
            <a:extLst>
              <a:ext uri="{FF2B5EF4-FFF2-40B4-BE49-F238E27FC236}">
                <a16:creationId xmlns:a16="http://schemas.microsoft.com/office/drawing/2014/main" id="{79D5C3D0-88DD-405B-A549-4B5C3712E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212" y="641648"/>
            <a:ext cx="6575496" cy="5286838"/>
          </a:xfrm>
          <a:prstGeom prst="snip2DiagRect">
            <a:avLst>
              <a:gd name="adj1" fmla="val 8741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035AC-2847-40D0-AC26-F567302E7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17" y="1735697"/>
            <a:ext cx="5641063" cy="305688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29E1950-A366-48B7-8DAB-726C0DE58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24123CD-2156-4134-A3FB-C82036B5F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2DAEA8-4DC7-4972-8972-06976C61D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33B16A3-1C35-4E6B-88DA-2A2550F94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6381D1-240B-4A28-88D3-6ACC575DC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8CFC7B-B818-47F0-AE87-6B34B07D1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368814" y="1142462"/>
            <a:ext cx="4677006" cy="54093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Appetitive phase: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Marks the beginning of sexual interest.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Involves thought and desire.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Arousal phase: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Male: blood flow to the penis and erection.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Female: blood flow to the labia and clitoris, and vaginal lubrication.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Plateau phase: maximum arousal prior to orgasm.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Orgasm: involves an additional peak in physiological arousal: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Accompanied by ejaculation in the male and vaginal contractions in the female.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Refractory period: decline in physiological arousal after sexual activity: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Males: period following orgasm during which additional orgasm is not </a:t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possible.</a:t>
            </a:r>
          </a:p>
          <a:p>
            <a:pPr>
              <a:lnSpc>
                <a:spcPct val="90000"/>
              </a:lnSpc>
            </a:pPr>
            <a:endParaRPr lang="en-US" sz="700" dirty="0">
              <a:solidFill>
                <a:srgbClr val="0F49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37214A4-997B-4C95-951E-08E1B51B5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05165" y="-266701"/>
            <a:ext cx="6965285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Beliefs, Personal Values, and Self-Concept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4211" y="2971801"/>
            <a:ext cx="7075605" cy="28193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Religious beliefs and personal values can affect sexual functioning:</a:t>
            </a:r>
          </a:p>
          <a:p>
            <a:pPr marL="342900" lvl="1" indent="-342900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May contribute to feelings of guilt and shame around sexuality, thoughts, and behavior.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Self-concept and comfort with one’s body is important in sexual functioning.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7A8868-805D-4C18-8A8B-4817BA9FF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CF59EB9-1EAB-47CE-AC8B-8EFD96929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8786ADE-071C-435B-81E3-54A82DD5D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46AF6B-37AC-410E-9A0A-2F70B937A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AEF4DD0-8A5B-40F1-88BA-ABE5ADE4D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BA5EA8C-8F33-4994-A748-233E839E4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4CDEEFD-C3B5-4C61-B751-A3C1B8F56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051" y="1704575"/>
            <a:ext cx="2314360" cy="3448851"/>
          </a:xfrm>
          <a:prstGeom prst="rect">
            <a:avLst/>
          </a:pr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9F8AD66-CC09-4C8D-94EE-932C3785B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E364623-3F66-4AAD-94F8-C053CD4F1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E37E17-44F9-4E44-8F2F-0E873C68E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D327A4D-ADCE-482F-9F55-3B64D197A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00A8AB-CDF2-4E93-92C8-2CCB8230B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8EE76C-974C-43A5-806B-47687FCB9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B67C462-E59B-4144-AD18-57E43BA64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362211" y="620722"/>
            <a:ext cx="4534319" cy="11424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Relationships and Alignment with Partners</a:t>
            </a:r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4D13A3DE-C04A-4777-9292-EA421D1ED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 20">
            <a:extLst>
              <a:ext uri="{FF2B5EF4-FFF2-40B4-BE49-F238E27FC236}">
                <a16:creationId xmlns:a16="http://schemas.microsoft.com/office/drawing/2014/main" id="{3E2B7BAB-D8D8-407E-ABF9-562FE089E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6716" y="786117"/>
            <a:ext cx="3311118" cy="1859119"/>
          </a:xfrm>
          <a:custGeom>
            <a:avLst/>
            <a:gdLst>
              <a:gd name="connsiteX0" fmla="*/ 534609 w 3311118"/>
              <a:gd name="connsiteY0" fmla="*/ 0 h 1859119"/>
              <a:gd name="connsiteX1" fmla="*/ 3311118 w 3311118"/>
              <a:gd name="connsiteY1" fmla="*/ 0 h 1859119"/>
              <a:gd name="connsiteX2" fmla="*/ 3311118 w 3311118"/>
              <a:gd name="connsiteY2" fmla="*/ 1859119 h 1859119"/>
              <a:gd name="connsiteX3" fmla="*/ 0 w 3311118"/>
              <a:gd name="connsiteY3" fmla="*/ 1859119 h 1859119"/>
              <a:gd name="connsiteX4" fmla="*/ 0 w 3311118"/>
              <a:gd name="connsiteY4" fmla="*/ 534609 h 185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1118" h="1859119">
                <a:moveTo>
                  <a:pt x="534609" y="0"/>
                </a:moveTo>
                <a:lnTo>
                  <a:pt x="3311118" y="0"/>
                </a:lnTo>
                <a:lnTo>
                  <a:pt x="3311118" y="1859119"/>
                </a:lnTo>
                <a:lnTo>
                  <a:pt x="0" y="1859119"/>
                </a:lnTo>
                <a:lnTo>
                  <a:pt x="0" y="53460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325D8-5A1E-41D6-BE2C-DF2E46F71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53" y="3347524"/>
            <a:ext cx="3302666" cy="1857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8A131B-F936-42C2-8A91-7B8C49335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580" y="966674"/>
            <a:ext cx="2790845" cy="2728050"/>
          </a:xfrm>
          <a:prstGeom prst="rect">
            <a:avLst/>
          </a:prstGeom>
        </p:spPr>
      </p:pic>
      <p:sp useBgFill="1">
        <p:nvSpPr>
          <p:cNvPr id="23" name="Freeform 21">
            <a:extLst>
              <a:ext uri="{FF2B5EF4-FFF2-40B4-BE49-F238E27FC236}">
                <a16:creationId xmlns:a16="http://schemas.microsoft.com/office/drawing/2014/main" id="{013887E5-9D8F-4B85-A11D-8760ADB78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3580" y="4052378"/>
            <a:ext cx="2790845" cy="1702145"/>
          </a:xfrm>
          <a:custGeom>
            <a:avLst/>
            <a:gdLst>
              <a:gd name="connsiteX0" fmla="*/ 0 w 2790845"/>
              <a:gd name="connsiteY0" fmla="*/ 0 h 1702145"/>
              <a:gd name="connsiteX1" fmla="*/ 2790845 w 2790845"/>
              <a:gd name="connsiteY1" fmla="*/ 0 h 1702145"/>
              <a:gd name="connsiteX2" fmla="*/ 2790845 w 2790845"/>
              <a:gd name="connsiteY2" fmla="*/ 1167536 h 1702145"/>
              <a:gd name="connsiteX3" fmla="*/ 2256236 w 2790845"/>
              <a:gd name="connsiteY3" fmla="*/ 1702145 h 1702145"/>
              <a:gd name="connsiteX4" fmla="*/ 0 w 2790845"/>
              <a:gd name="connsiteY4" fmla="*/ 1702145 h 170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0845" h="1702145">
                <a:moveTo>
                  <a:pt x="0" y="0"/>
                </a:moveTo>
                <a:lnTo>
                  <a:pt x="2790845" y="0"/>
                </a:lnTo>
                <a:lnTo>
                  <a:pt x="2790845" y="1167536"/>
                </a:lnTo>
                <a:lnTo>
                  <a:pt x="2256236" y="1702145"/>
                </a:lnTo>
                <a:lnTo>
                  <a:pt x="0" y="170214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5B5366-9EA9-49E4-858D-1BBBA301D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E7DFC48-610D-4AC7-BF94-4BAE86776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A69B914-AEA8-48D6-A643-58EA3412A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6A0AF1D-2F06-4064-AC56-DEC62AB9D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178D931-0D06-4152-A0B9-118EC6CC6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A0ED45E-F75A-47B6-8EDC-F4205D02AF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532709" y="1822448"/>
            <a:ext cx="4228655" cy="44860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Alignment of values and belief within a relationship impacts sexual functioning.</a:t>
            </a:r>
          </a:p>
          <a:p>
            <a:r>
              <a:rPr lang="en-US" dirty="0">
                <a:solidFill>
                  <a:schemeClr val="bg1"/>
                </a:solidFill>
              </a:rPr>
              <a:t>Issue of alignment may include: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Negative views of sex that lead to poor reaction to a partner’s sexual interests or needs.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Individuals may differ in interests, as well as in terms of physiological profiles.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4212" y="685799"/>
            <a:ext cx="3747111" cy="489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/>
              <a:t>Disorders of Sexual Functioning</a:t>
            </a:r>
          </a:p>
        </p:txBody>
      </p: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79962" y="685798"/>
            <a:ext cx="6288260" cy="5631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Identified in the Diagnostic and Statistical Manual of Mental Disorders, Fifth Edition (DSM-5):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Marked distress or interpersonal difficulty is a requirement for diagnosis.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Emphasizes the importance of the subjective experience of the individual and any partner(s) in sexual dysfunction.</a:t>
            </a:r>
          </a:p>
          <a:p>
            <a:r>
              <a:rPr lang="en-US" sz="2400" dirty="0">
                <a:solidFill>
                  <a:schemeClr val="tx1"/>
                </a:solidFill>
              </a:rPr>
              <a:t>Ones here follow DSM-IV-TR; DSM-5 is largely similar.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Etiology</a:t>
            </a:r>
            <a:r>
              <a:rPr lang="en-US" sz="2400" dirty="0">
                <a:solidFill>
                  <a:schemeClr val="tx1"/>
                </a:solidFill>
              </a:rPr>
              <a:t>: refers to the causes of a disorder.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Slic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2098</Words>
  <Application>Microsoft Office PowerPoint</Application>
  <PresentationFormat>Widescreen</PresentationFormat>
  <Paragraphs>277</Paragraphs>
  <Slides>40</Slides>
  <Notes>37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Calibri</vt:lpstr>
      <vt:lpstr>Century Gothic</vt:lpstr>
      <vt:lpstr>Helvetica</vt:lpstr>
      <vt:lpstr>Roboto</vt:lpstr>
      <vt:lpstr>Wingdings 3</vt:lpstr>
      <vt:lpstr>Slice</vt:lpstr>
      <vt:lpstr>PowerPoint Presentation</vt:lpstr>
      <vt:lpstr>PowerPoint Presentation</vt:lpstr>
      <vt:lpstr>How Common are Sexual Disorders Overall?</vt:lpstr>
      <vt:lpstr>The Role of Culture in Sexual Expectations</vt:lpstr>
      <vt:lpstr>The Role of Culture in Sexual Expectations</vt:lpstr>
      <vt:lpstr>Masters and Johnson Model</vt:lpstr>
      <vt:lpstr>Beliefs, Personal Values, and Self-Concept</vt:lpstr>
      <vt:lpstr>Relationships and Alignment with Partners</vt:lpstr>
      <vt:lpstr>Disorders of Sexual Functioning</vt:lpstr>
      <vt:lpstr>Subtypes and Specifiers of Sexual Dysfunctions</vt:lpstr>
      <vt:lpstr>Female Sexual Interest/Arousal Disorder (FSIAD)</vt:lpstr>
      <vt:lpstr>Primary or Lifelong Desire Disorder</vt:lpstr>
      <vt:lpstr>Secondary Desire Disorder</vt:lpstr>
      <vt:lpstr>Disorders of Arousal</vt:lpstr>
      <vt:lpstr>Hormone Replacement Therapy (HRT)</vt:lpstr>
      <vt:lpstr>Sexual Aversion Disorder</vt:lpstr>
      <vt:lpstr>Causes for Sexual Aversion Disorder</vt:lpstr>
      <vt:lpstr>Treatments for Arousal Disorder</vt:lpstr>
      <vt:lpstr>Priapism</vt:lpstr>
      <vt:lpstr>Biological Treatments for Arousal Disorder</vt:lpstr>
      <vt:lpstr>Premature Ejaculation (PE)</vt:lpstr>
      <vt:lpstr>Sex Therapy Techniques to Treat PE</vt:lpstr>
      <vt:lpstr>Delayed or Absent Orgasm</vt:lpstr>
      <vt:lpstr>Evolutionary Perspective on Female Orgasm</vt:lpstr>
      <vt:lpstr>Research Focus</vt:lpstr>
      <vt:lpstr>Treatments for Orgasmic Disorders</vt:lpstr>
      <vt:lpstr>Sexual Pain and Penetration Disorder (GPPPD)</vt:lpstr>
      <vt:lpstr>Sexual Pain Disorders and Treatment</vt:lpstr>
      <vt:lpstr>Other Causes of Sexual Pain</vt:lpstr>
      <vt:lpstr>Pain During Anal Sex</vt:lpstr>
      <vt:lpstr>Professionals Who Treat Sexual Dysfunction</vt:lpstr>
      <vt:lpstr>PowerPoint Presentation</vt:lpstr>
      <vt:lpstr>Integrated Sex Therapy</vt:lpstr>
      <vt:lpstr>Awareness, Attitudes, and Lifestyle</vt:lpstr>
      <vt:lpstr>Communication and Relationships</vt:lpstr>
      <vt:lpstr>Sensate Focus</vt:lpstr>
      <vt:lpstr>Directed Masturbation</vt:lpstr>
      <vt:lpstr>Persistent Genital Arousal Disorder (PGAD)</vt:lpstr>
      <vt:lpstr>Sexsomnia</vt:lpstr>
      <vt:lpstr>Hypersexual Disorder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McGee</dc:creator>
  <cp:lastModifiedBy>Michael McGee</cp:lastModifiedBy>
  <cp:revision>20</cp:revision>
  <dcterms:created xsi:type="dcterms:W3CDTF">2020-06-24T21:29:07Z</dcterms:created>
  <dcterms:modified xsi:type="dcterms:W3CDTF">2020-11-02T23:05:51Z</dcterms:modified>
</cp:coreProperties>
</file>